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66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muEc95lK67GMMJpIOVVSw+V4e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566" autoAdjust="0"/>
  </p:normalViewPr>
  <p:slideViewPr>
    <p:cSldViewPr snapToGrid="0">
      <p:cViewPr varScale="1">
        <p:scale>
          <a:sx n="112" d="100"/>
          <a:sy n="112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Smith" userId="6e14a71b-fae4-41f8-b03c-d497af882a7e" providerId="ADAL" clId="{B81BA50A-BB56-4E1F-938C-ADEC9C5A51CC}"/>
    <pc:docChg chg="modSld">
      <pc:chgData name="Bianca Smith" userId="6e14a71b-fae4-41f8-b03c-d497af882a7e" providerId="ADAL" clId="{B81BA50A-BB56-4E1F-938C-ADEC9C5A51CC}" dt="2024-02-15T16:03:10.868" v="26" actId="20577"/>
      <pc:docMkLst>
        <pc:docMk/>
      </pc:docMkLst>
      <pc:sldChg chg="modSp mod">
        <pc:chgData name="Bianca Smith" userId="6e14a71b-fae4-41f8-b03c-d497af882a7e" providerId="ADAL" clId="{B81BA50A-BB56-4E1F-938C-ADEC9C5A51CC}" dt="2024-02-15T16:03:10.868" v="26" actId="20577"/>
        <pc:sldMkLst>
          <pc:docMk/>
          <pc:sldMk cId="0" sldId="256"/>
        </pc:sldMkLst>
        <pc:spChg chg="mod">
          <ac:chgData name="Bianca Smith" userId="6e14a71b-fae4-41f8-b03c-d497af882a7e" providerId="ADAL" clId="{B81BA50A-BB56-4E1F-938C-ADEC9C5A51CC}" dt="2024-02-15T16:03:10.868" v="26" actId="20577"/>
          <ac:spMkLst>
            <pc:docMk/>
            <pc:sldMk cId="0" sldId="256"/>
            <ac:spMk id="1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3dc329368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g2b3dc32936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thrilled to share about Chrysalis this afternoon and the work that we have been contributing toward the goal of ending homelessness in Southern California.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LAHSA's 2022 count </a:t>
            </a:r>
            <a:r>
              <a:rPr lang="en-US" b="0" i="0" dirty="0">
                <a:latin typeface="Arial"/>
                <a:ea typeface="Arial"/>
                <a:cs typeface="Arial"/>
                <a:sym typeface="Arial"/>
              </a:rPr>
              <a:t>estimated that there are 69,144 people experience homelessness on any given night in LA County, a 4.1% increase from 2020.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latin typeface="Arial"/>
                <a:ea typeface="Arial"/>
                <a:cs typeface="Arial"/>
                <a:sym typeface="Arial"/>
              </a:rPr>
              <a:t>Within this report, LAHSA noted Black people comprise nearly 30% of the homeless population, despite being only 9% of LA County. And 25.8% more people experiencing homelessness identify as Latinx. Latinos are the largest demographic group in LA CoC, representing 49% of LA County, and now 44% of people experiencing homelessness.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latin typeface="Arial"/>
                <a:ea typeface="Arial"/>
                <a:cs typeface="Arial"/>
                <a:sym typeface="Arial"/>
              </a:rPr>
              <a:t>Our mission statement helps identify how Chrysalis works to improve equity in our community and focus on access to the workforce. </a:t>
            </a:r>
            <a:endParaRPr dirty="0"/>
          </a:p>
        </p:txBody>
      </p:sp>
      <p:sp>
        <p:nvSpPr>
          <p:cNvPr id="127" name="Google Shape;12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entury Gothic"/>
                <a:ea typeface="Century Gothic"/>
                <a:cs typeface="Century Gothic"/>
                <a:sym typeface="Century Gothic"/>
              </a:rPr>
              <a:t>Currently seeking employment and motivated to work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entury Gothic"/>
                <a:ea typeface="Century Gothic"/>
                <a:cs typeface="Century Gothic"/>
                <a:sym typeface="Century Gothic"/>
              </a:rPr>
              <a:t>Physically, mentally and emotionally ready and able to work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entury Gothic"/>
                <a:ea typeface="Century Gothic"/>
                <a:cs typeface="Century Gothic"/>
                <a:sym typeface="Century Gothic"/>
              </a:rPr>
              <a:t>At least 18 years of age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Job Prep class, Resume &amp; Practice Interview are </a:t>
            </a:r>
            <a:r>
              <a:rPr lang="en-US" b="1" u="sng" dirty="0"/>
              <a:t>required</a:t>
            </a:r>
            <a:r>
              <a:rPr lang="en-US" dirty="0"/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Mention that while everything is primarily completed over the phone, if at any point the client does prefer an in-office computer appointment to complete, reach out to your Employment Specialist and we will see what is available, due to our limited in-office available services.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Assessment: Go a little more in depth with your work history and cover any barriers. The goal of this class is to assist you in re-evaluating your job search strategy and obtaining work!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Job Search Phase: Once you've completed the core program steps, then you can speak with ES about accessing referrals, scholarships, and additional resources.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Since 1984, Chrysalis has served more than 81,000 individuals at our six centers and locations throughout Southern California.</a:t>
            </a:r>
            <a:endParaRPr/>
          </a:p>
        </p:txBody>
      </p:sp>
      <p:sp>
        <p:nvSpPr>
          <p:cNvPr id="200" name="Google Shape;20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b4e3a7a1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2b4e3a7a16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Social Enterprise = a business with a social mission (consider a for-profit business within the umbrella of a non-profit – margins go back into funding the program, instead of our pockets)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Employment Social Enterprise = employing the people served by the mission within the business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&lt;explain each business line&gt;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Chrysalis Enterprises began in 1991 (Staffing) with Works shortly behind in 1994.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- Staffing works with dozens of customers at any time – from providing janitors in SROs to dishwashers in some of LA’s nicest restaurants.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- Works has 15 street maintenance contracts around the greater LA area – cleaning neighborhoods from Palisades to Highland Park, North Hollywood to Skid Row.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- Roads is in conjunction with Caltrans and after only four hears, has doubled the number of crews to a total of 27 – serving freeways all over Southern California.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- Safekeeping has dozens of sites as well, varying in size, between The Bins and housekeeping services.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g2b4e3a7a16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8"/>
          <p:cNvPicPr preferRelativeResize="0"/>
          <p:nvPr/>
        </p:nvPicPr>
        <p:blipFill rotWithShape="1">
          <a:blip r:embed="rId2">
            <a:alphaModFix/>
          </a:blip>
          <a:srcRect t="1705" b="8592"/>
          <a:stretch/>
        </p:blipFill>
        <p:spPr>
          <a:xfrm rot="5400000" flipH="1">
            <a:off x="6971715" y="1637717"/>
            <a:ext cx="6857999" cy="35825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8"/>
          <p:cNvSpPr/>
          <p:nvPr/>
        </p:nvSpPr>
        <p:spPr>
          <a:xfrm>
            <a:off x="8609430" y="1"/>
            <a:ext cx="3582570" cy="6858000"/>
          </a:xfrm>
          <a:prstGeom prst="rect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22;p18"/>
          <p:cNvSpPr>
            <a:spLocks noGrp="1"/>
          </p:cNvSpPr>
          <p:nvPr>
            <p:ph type="pic" idx="2"/>
          </p:nvPr>
        </p:nvSpPr>
        <p:spPr>
          <a:xfrm>
            <a:off x="-1" y="1"/>
            <a:ext cx="860942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809703" y="2057400"/>
            <a:ext cx="3267997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0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Photo 2">
  <p:cSld name="Full Photo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>
            <a:spLocks noGrp="1"/>
          </p:cNvSpPr>
          <p:nvPr>
            <p:ph type="pic" idx="2"/>
          </p:nvPr>
        </p:nvSpPr>
        <p:spPr>
          <a:xfrm>
            <a:off x="-68826" y="0"/>
            <a:ext cx="890802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9"/>
          <p:cNvSpPr/>
          <p:nvPr/>
        </p:nvSpPr>
        <p:spPr>
          <a:xfrm rot="970646">
            <a:off x="-801699" y="6420482"/>
            <a:ext cx="9894499" cy="3096883"/>
          </a:xfrm>
          <a:prstGeom prst="rect">
            <a:avLst/>
          </a:prstGeom>
          <a:solidFill>
            <a:srgbClr val="B63B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29"/>
          <p:cNvSpPr/>
          <p:nvPr/>
        </p:nvSpPr>
        <p:spPr>
          <a:xfrm rot="684794">
            <a:off x="-1108021" y="5994848"/>
            <a:ext cx="10337523" cy="3096883"/>
          </a:xfrm>
          <a:prstGeom prst="rect">
            <a:avLst/>
          </a:prstGeom>
          <a:solidFill>
            <a:srgbClr val="B63B12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>
            <a:off x="9075174" y="2057400"/>
            <a:ext cx="3002525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1"/>
          <p:cNvSpPr txBox="1">
            <a:spLocks noGrp="1"/>
          </p:cNvSpPr>
          <p:nvPr>
            <p:ph type="title"/>
          </p:nvPr>
        </p:nvSpPr>
        <p:spPr>
          <a:xfrm>
            <a:off x="1485900" y="342901"/>
            <a:ext cx="9867899" cy="134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dt" idx="10"/>
          </p:nvPr>
        </p:nvSpPr>
        <p:spPr>
          <a:xfrm>
            <a:off x="9488129" y="6365721"/>
            <a:ext cx="9611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ftr" idx="11"/>
          </p:nvPr>
        </p:nvSpPr>
        <p:spPr>
          <a:xfrm>
            <a:off x="1981200" y="6361471"/>
            <a:ext cx="7337321" cy="38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sldNum" idx="12"/>
          </p:nvPr>
        </p:nvSpPr>
        <p:spPr>
          <a:xfrm>
            <a:off x="10618839" y="6378575"/>
            <a:ext cx="7349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2"/>
          <p:cNvSpPr txBox="1">
            <a:spLocks noGrp="1"/>
          </p:cNvSpPr>
          <p:nvPr>
            <p:ph type="dt" idx="10"/>
          </p:nvPr>
        </p:nvSpPr>
        <p:spPr>
          <a:xfrm>
            <a:off x="9488129" y="6365721"/>
            <a:ext cx="9611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ftr" idx="11"/>
          </p:nvPr>
        </p:nvSpPr>
        <p:spPr>
          <a:xfrm>
            <a:off x="1981200" y="6361471"/>
            <a:ext cx="7337321" cy="38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sldNum" idx="12"/>
          </p:nvPr>
        </p:nvSpPr>
        <p:spPr>
          <a:xfrm>
            <a:off x="10618839" y="6378575"/>
            <a:ext cx="7349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3"/>
          <p:cNvSpPr txBox="1">
            <a:spLocks noGrp="1"/>
          </p:cNvSpPr>
          <p:nvPr>
            <p:ph type="title"/>
          </p:nvPr>
        </p:nvSpPr>
        <p:spPr>
          <a:xfrm>
            <a:off x="1485900" y="342901"/>
            <a:ext cx="9867899" cy="134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body" idx="1"/>
          </p:nvPr>
        </p:nvSpPr>
        <p:spPr>
          <a:xfrm rot="5400000">
            <a:off x="4605809" y="-571028"/>
            <a:ext cx="4123381" cy="937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dt" idx="10"/>
          </p:nvPr>
        </p:nvSpPr>
        <p:spPr>
          <a:xfrm>
            <a:off x="9488129" y="6365721"/>
            <a:ext cx="9611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ftr" idx="11"/>
          </p:nvPr>
        </p:nvSpPr>
        <p:spPr>
          <a:xfrm>
            <a:off x="1981200" y="6361471"/>
            <a:ext cx="7337321" cy="38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sldNum" idx="12"/>
          </p:nvPr>
        </p:nvSpPr>
        <p:spPr>
          <a:xfrm>
            <a:off x="10618839" y="6378575"/>
            <a:ext cx="7349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dt" idx="10"/>
          </p:nvPr>
        </p:nvSpPr>
        <p:spPr>
          <a:xfrm>
            <a:off x="9488129" y="6365721"/>
            <a:ext cx="9611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ftr" idx="11"/>
          </p:nvPr>
        </p:nvSpPr>
        <p:spPr>
          <a:xfrm>
            <a:off x="1981200" y="6361471"/>
            <a:ext cx="7337321" cy="38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sldNum" idx="12"/>
          </p:nvPr>
        </p:nvSpPr>
        <p:spPr>
          <a:xfrm>
            <a:off x="10618839" y="6378575"/>
            <a:ext cx="7349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1485900" y="342901"/>
            <a:ext cx="9867899" cy="134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1981200" y="2053581"/>
            <a:ext cx="9372599" cy="412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9488129" y="6365721"/>
            <a:ext cx="9611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1981200" y="6361471"/>
            <a:ext cx="7337321" cy="38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10618839" y="6378575"/>
            <a:ext cx="7349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1981200" y="1709738"/>
            <a:ext cx="9366250" cy="262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1981200" y="4572001"/>
            <a:ext cx="936625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9488129" y="6365721"/>
            <a:ext cx="9611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1981200" y="6361471"/>
            <a:ext cx="7337321" cy="38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10618839" y="6378575"/>
            <a:ext cx="7349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1"/>
          <p:cNvCxnSpPr/>
          <p:nvPr/>
        </p:nvCxnSpPr>
        <p:spPr>
          <a:xfrm rot="10800000">
            <a:off x="1981200" y="4454012"/>
            <a:ext cx="9366250" cy="0"/>
          </a:xfrm>
          <a:prstGeom prst="straightConnector1">
            <a:avLst/>
          </a:prstGeom>
          <a:noFill/>
          <a:ln w="127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ctrTitle"/>
          </p:nvPr>
        </p:nvSpPr>
        <p:spPr>
          <a:xfrm>
            <a:off x="4296696" y="2057400"/>
            <a:ext cx="705710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Verdana"/>
              <a:buNone/>
              <a:defRPr sz="5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ubTitle" idx="1"/>
          </p:nvPr>
        </p:nvSpPr>
        <p:spPr>
          <a:xfrm>
            <a:off x="4296696" y="3883742"/>
            <a:ext cx="7057103" cy="209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9" name="Google Shape;5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3170" y="342900"/>
            <a:ext cx="3650629" cy="10704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23"/>
          <p:cNvCxnSpPr/>
          <p:nvPr/>
        </p:nvCxnSpPr>
        <p:spPr>
          <a:xfrm>
            <a:off x="4296696" y="3778046"/>
            <a:ext cx="7057104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485901" y="2066002"/>
            <a:ext cx="7117325" cy="197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1485900" y="4227870"/>
            <a:ext cx="7116763" cy="175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2" y="6130377"/>
            <a:ext cx="1697292" cy="4977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24"/>
          <p:cNvCxnSpPr/>
          <p:nvPr/>
        </p:nvCxnSpPr>
        <p:spPr>
          <a:xfrm rot="10800000">
            <a:off x="0" y="4129548"/>
            <a:ext cx="8602663" cy="0"/>
          </a:xfrm>
          <a:prstGeom prst="straightConnector1">
            <a:avLst/>
          </a:prstGeom>
          <a:noFill/>
          <a:ln w="127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>
            <a:off x="5181598" y="1108075"/>
            <a:ext cx="6172200" cy="574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2"/>
          </p:nvPr>
        </p:nvSpPr>
        <p:spPr>
          <a:xfrm>
            <a:off x="1981200" y="2281084"/>
            <a:ext cx="2993923" cy="370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69" name="Google Shape;69;p25"/>
          <p:cNvCxnSpPr/>
          <p:nvPr/>
        </p:nvCxnSpPr>
        <p:spPr>
          <a:xfrm rot="10800000">
            <a:off x="1981201" y="2153263"/>
            <a:ext cx="2993922" cy="0"/>
          </a:xfrm>
          <a:prstGeom prst="straightConnector1">
            <a:avLst/>
          </a:prstGeom>
          <a:noFill/>
          <a:ln w="127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188" y="0"/>
            <a:ext cx="7008812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1981200" y="2281084"/>
            <a:ext cx="2993923" cy="446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73" name="Google Shape;73;p26"/>
          <p:cNvCxnSpPr/>
          <p:nvPr/>
        </p:nvCxnSpPr>
        <p:spPr>
          <a:xfrm rot="10800000">
            <a:off x="1981201" y="2153263"/>
            <a:ext cx="2993922" cy="0"/>
          </a:xfrm>
          <a:prstGeom prst="straightConnector1">
            <a:avLst/>
          </a:prstGeom>
          <a:noFill/>
          <a:ln w="127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Photo 1">
  <p:cSld name="Full Photo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>
            <a:spLocks noGrp="1"/>
          </p:cNvSpPr>
          <p:nvPr>
            <p:ph type="pic" idx="2"/>
          </p:nvPr>
        </p:nvSpPr>
        <p:spPr>
          <a:xfrm>
            <a:off x="-68826" y="0"/>
            <a:ext cx="1226082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7"/>
          <p:cNvSpPr/>
          <p:nvPr/>
        </p:nvSpPr>
        <p:spPr>
          <a:xfrm rot="-791112">
            <a:off x="3402457" y="6029030"/>
            <a:ext cx="9894499" cy="3096883"/>
          </a:xfrm>
          <a:prstGeom prst="rect">
            <a:avLst/>
          </a:prstGeom>
          <a:solidFill>
            <a:srgbClr val="B63B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Google Shape;77;p27"/>
          <p:cNvSpPr/>
          <p:nvPr/>
        </p:nvSpPr>
        <p:spPr>
          <a:xfrm rot="-605636">
            <a:off x="2407895" y="5981588"/>
            <a:ext cx="10337523" cy="3096883"/>
          </a:xfrm>
          <a:prstGeom prst="rect">
            <a:avLst/>
          </a:prstGeom>
          <a:solidFill>
            <a:srgbClr val="B63B12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27"/>
          <p:cNvSpPr txBox="1">
            <a:spLocks noGrp="1"/>
          </p:cNvSpPr>
          <p:nvPr>
            <p:ph type="title"/>
          </p:nvPr>
        </p:nvSpPr>
        <p:spPr>
          <a:xfrm>
            <a:off x="1485900" y="342901"/>
            <a:ext cx="9867899" cy="134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Full Photo 1">
  <p:cSld name="1_Full Photo 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>
            <a:spLocks noGrp="1"/>
          </p:cNvSpPr>
          <p:nvPr>
            <p:ph type="pic" idx="2"/>
          </p:nvPr>
        </p:nvSpPr>
        <p:spPr>
          <a:xfrm>
            <a:off x="-68826" y="0"/>
            <a:ext cx="1226082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8"/>
          <p:cNvSpPr/>
          <p:nvPr/>
        </p:nvSpPr>
        <p:spPr>
          <a:xfrm rot="-791112">
            <a:off x="3402457" y="6029030"/>
            <a:ext cx="9894499" cy="3096883"/>
          </a:xfrm>
          <a:prstGeom prst="rect">
            <a:avLst/>
          </a:prstGeom>
          <a:solidFill>
            <a:srgbClr val="B63B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Google Shape;82;p28"/>
          <p:cNvSpPr/>
          <p:nvPr/>
        </p:nvSpPr>
        <p:spPr>
          <a:xfrm rot="-605636">
            <a:off x="2407895" y="5981588"/>
            <a:ext cx="10337523" cy="3096883"/>
          </a:xfrm>
          <a:prstGeom prst="rect">
            <a:avLst/>
          </a:prstGeom>
          <a:solidFill>
            <a:srgbClr val="B63B12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/>
          <p:cNvPicPr preferRelativeResize="0"/>
          <p:nvPr/>
        </p:nvPicPr>
        <p:blipFill rotWithShape="1">
          <a:blip r:embed="rId16">
            <a:alphaModFix/>
          </a:blip>
          <a:srcRect t="1705" b="8592"/>
          <a:stretch/>
        </p:blipFill>
        <p:spPr>
          <a:xfrm rot="5400000" flipH="1">
            <a:off x="-1549135" y="1551365"/>
            <a:ext cx="6487058" cy="3388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/>
          <p:cNvSpPr/>
          <p:nvPr/>
        </p:nvSpPr>
        <p:spPr>
          <a:xfrm>
            <a:off x="0" y="1714"/>
            <a:ext cx="12192001" cy="6856286"/>
          </a:xfrm>
          <a:prstGeom prst="rect">
            <a:avLst/>
          </a:prstGeom>
          <a:gradFill>
            <a:gsLst>
              <a:gs pos="0">
                <a:schemeClr val="lt1"/>
              </a:gs>
              <a:gs pos="87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1485900" y="342901"/>
            <a:ext cx="9867899" cy="134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1981200" y="2053581"/>
            <a:ext cx="9372599" cy="412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9488129" y="6365721"/>
            <a:ext cx="9611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1981200" y="6361471"/>
            <a:ext cx="7337321" cy="38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10618839" y="6378575"/>
            <a:ext cx="7349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7"/>
          <p:cNvSpPr/>
          <p:nvPr/>
        </p:nvSpPr>
        <p:spPr>
          <a:xfrm>
            <a:off x="11523406" y="0"/>
            <a:ext cx="66859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Google Shape;18;p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4302" y="6130377"/>
            <a:ext cx="1697292" cy="49770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4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2" pos="3840">
          <p15:clr>
            <a:srgbClr val="F26B43"/>
          </p15:clr>
        </p15:guide>
        <p15:guide id="3" pos="7608">
          <p15:clr>
            <a:srgbClr val="F26B43"/>
          </p15:clr>
        </p15:guide>
        <p15:guide id="4" pos="72">
          <p15:clr>
            <a:srgbClr val="F26B43"/>
          </p15:clr>
        </p15:guide>
        <p15:guide id="5" orient="horz" pos="72">
          <p15:clr>
            <a:srgbClr val="F26B43"/>
          </p15:clr>
        </p15:guide>
        <p15:guide id="6" pos="7272">
          <p15:clr>
            <a:srgbClr val="F26B43"/>
          </p15:clr>
        </p15:guide>
        <p15:guide id="7" pos="936">
          <p15:clr>
            <a:srgbClr val="F26B43"/>
          </p15:clr>
        </p15:guide>
        <p15:guide id="8" pos="1248">
          <p15:clr>
            <a:srgbClr val="F26B43"/>
          </p15:clr>
        </p15:guide>
        <p15:guide id="9" pos="7152">
          <p15:clr>
            <a:srgbClr val="F26B43"/>
          </p15:clr>
        </p15:guide>
        <p15:guide id="10" orient="horz" pos="216">
          <p15:clr>
            <a:srgbClr val="F26B43"/>
          </p15:clr>
        </p15:guide>
        <p15:guide id="11" orient="horz" pos="1296">
          <p15:clr>
            <a:srgbClr val="F26B43"/>
          </p15:clr>
        </p15:guide>
        <p15:guide id="12" orient="horz" pos="37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3dc329368_0_6"/>
          <p:cNvSpPr txBox="1">
            <a:spLocks noGrp="1"/>
          </p:cNvSpPr>
          <p:nvPr>
            <p:ph type="subTitle" idx="1"/>
          </p:nvPr>
        </p:nvSpPr>
        <p:spPr>
          <a:xfrm>
            <a:off x="2020503" y="3895523"/>
            <a:ext cx="9409500" cy="2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US" sz="2400" b="1" dirty="0"/>
              <a:t>Bianca Smith</a:t>
            </a:r>
            <a:endParaRPr sz="2400" b="1"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US" sz="2400" dirty="0"/>
              <a:t>Assistant VP, Program Operations</a:t>
            </a:r>
            <a:endParaRPr sz="2400"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endParaRPr lang="en-US" sz="2400" u="sng" dirty="0">
              <a:solidFill>
                <a:srgbClr val="B63B12"/>
              </a:solidFill>
            </a:endParaRPr>
          </a:p>
          <a:p>
            <a:pPr marL="0" indent="0" algn="r">
              <a:spcBef>
                <a:spcPts val="0"/>
              </a:spcBef>
            </a:pPr>
            <a:r>
              <a:rPr lang="en-US" sz="2400" b="1" dirty="0"/>
              <a:t>Grace Davis 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US" sz="2400" dirty="0"/>
              <a:t>Assistant VP, </a:t>
            </a:r>
            <a:r>
              <a:rPr lang="en-US" sz="2400"/>
              <a:t>Chrysalis Enterprises</a:t>
            </a:r>
            <a:endParaRPr sz="2400"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endParaRPr sz="2400"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14DF-B6F2-4CD3-3F1B-B6669369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Chrysalis Enterprises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10986-7809-945B-6208-75F48AB3C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Employment Social Enterprise </a:t>
            </a:r>
          </a:p>
        </p:txBody>
      </p:sp>
    </p:spTree>
    <p:extLst>
      <p:ext uri="{BB962C8B-B14F-4D97-AF65-F5344CB8AC3E}">
        <p14:creationId xmlns:p14="http://schemas.microsoft.com/office/powerpoint/2010/main" val="275869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b4e3a7a164_0_0"/>
          <p:cNvSpPr txBox="1"/>
          <p:nvPr/>
        </p:nvSpPr>
        <p:spPr>
          <a:xfrm>
            <a:off x="209385" y="114260"/>
            <a:ext cx="7817819" cy="54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Verdana"/>
              <a:buNone/>
            </a:pPr>
            <a:r>
              <a:rPr lang="en-US" sz="2200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OUR SOCIAL ENTERPRISES</a:t>
            </a:r>
            <a:endParaRPr dirty="0"/>
          </a:p>
        </p:txBody>
      </p:sp>
      <p:sp>
        <p:nvSpPr>
          <p:cNvPr id="236" name="Google Shape;236;g2b4e3a7a164_0_0"/>
          <p:cNvSpPr txBox="1"/>
          <p:nvPr/>
        </p:nvSpPr>
        <p:spPr>
          <a:xfrm>
            <a:off x="291577" y="762854"/>
            <a:ext cx="8115900" cy="314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Chrysalis has four employment social enterprise (ESE) business divisions which offer transitional, part time jobs to our clients. Our clients get the opportunity to earn a paycheck while developing marketable experience and occupational skills within a supportive work environment. </a:t>
            </a:r>
            <a:endParaRPr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A transitional job with one of our business lines is often the steppingstone clients need to move on to employment outside of our organization.</a:t>
            </a:r>
            <a:endParaRPr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37" name="Google Shape;237;g2b4e3a7a164_0_0"/>
          <p:cNvCxnSpPr>
            <a:cxnSpLocks/>
          </p:cNvCxnSpPr>
          <p:nvPr/>
        </p:nvCxnSpPr>
        <p:spPr>
          <a:xfrm>
            <a:off x="196021" y="679419"/>
            <a:ext cx="8115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g2b4e3a7a164_0_0"/>
          <p:cNvSpPr txBox="1"/>
          <p:nvPr/>
        </p:nvSpPr>
        <p:spPr>
          <a:xfrm>
            <a:off x="8606790" y="139631"/>
            <a:ext cx="3585300" cy="6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1,709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individuals worked a transitional job with Chrysalis, making an average of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$17.07</a:t>
            </a:r>
            <a:endParaRPr sz="1600" b="1" baseline="30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 hour, for a cumulative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sum of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$16.6m</a:t>
            </a:r>
            <a:r>
              <a:rPr lang="en-US" sz="4000" b="1" baseline="30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+</a:t>
            </a:r>
            <a:endParaRPr sz="1600" b="1" baseline="30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 wages earned by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Chrysalis clients.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*2022 program data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9" name="Google Shape;239;g2b4e3a7a164_0_0"/>
          <p:cNvGrpSpPr/>
          <p:nvPr/>
        </p:nvGrpSpPr>
        <p:grpSpPr>
          <a:xfrm>
            <a:off x="291577" y="4213663"/>
            <a:ext cx="8115900" cy="2267668"/>
            <a:chOff x="3721" y="44904"/>
            <a:chExt cx="7616371" cy="1877354"/>
          </a:xfrm>
        </p:grpSpPr>
        <p:sp>
          <p:nvSpPr>
            <p:cNvPr id="240" name="Google Shape;240;g2b4e3a7a164_0_0"/>
            <p:cNvSpPr/>
            <p:nvPr/>
          </p:nvSpPr>
          <p:spPr>
            <a:xfrm>
              <a:off x="12595" y="53263"/>
              <a:ext cx="1771200" cy="122040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11439" t="-20987" r="-20469" b="-71597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g2b4e3a7a164_0_0"/>
            <p:cNvSpPr/>
            <p:nvPr/>
          </p:nvSpPr>
          <p:spPr>
            <a:xfrm>
              <a:off x="3721" y="1265258"/>
              <a:ext cx="1771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g2b4e3a7a164_0_0"/>
            <p:cNvSpPr txBox="1"/>
            <p:nvPr/>
          </p:nvSpPr>
          <p:spPr>
            <a:xfrm>
              <a:off x="3721" y="1265258"/>
              <a:ext cx="1771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Staffing &amp; Direct Hire</a:t>
              </a:r>
              <a:endParaRPr dirty="0"/>
            </a:p>
          </p:txBody>
        </p:sp>
        <p:sp>
          <p:nvSpPr>
            <p:cNvPr id="243" name="Google Shape;243;g2b4e3a7a164_0_0"/>
            <p:cNvSpPr/>
            <p:nvPr/>
          </p:nvSpPr>
          <p:spPr>
            <a:xfrm>
              <a:off x="1952112" y="44904"/>
              <a:ext cx="1771200" cy="1220400"/>
            </a:xfrm>
            <a:prstGeom prst="roundRect">
              <a:avLst>
                <a:gd name="adj" fmla="val 16667"/>
              </a:avLst>
            </a:prstGeom>
            <a:blipFill rotWithShape="1">
              <a:blip r:embed="rId4">
                <a:alphaModFix/>
              </a:blip>
              <a:stretch>
                <a:fillRect t="-4858" b="-4113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g2b4e3a7a164_0_0"/>
            <p:cNvSpPr/>
            <p:nvPr/>
          </p:nvSpPr>
          <p:spPr>
            <a:xfrm>
              <a:off x="1952112" y="1265258"/>
              <a:ext cx="1771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g2b4e3a7a164_0_0"/>
            <p:cNvSpPr txBox="1"/>
            <p:nvPr/>
          </p:nvSpPr>
          <p:spPr>
            <a:xfrm>
              <a:off x="1952112" y="1265258"/>
              <a:ext cx="1771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Works</a:t>
              </a:r>
              <a:endParaRPr dirty="0"/>
            </a:p>
          </p:txBody>
        </p:sp>
        <p:sp>
          <p:nvSpPr>
            <p:cNvPr id="246" name="Google Shape;246;g2b4e3a7a164_0_0"/>
            <p:cNvSpPr/>
            <p:nvPr/>
          </p:nvSpPr>
          <p:spPr>
            <a:xfrm>
              <a:off x="3900502" y="44904"/>
              <a:ext cx="1771200" cy="122040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stretch>
                <a:fillRect l="-27048" t="-4859" r="-16489" b="-2804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g2b4e3a7a164_0_0"/>
            <p:cNvSpPr/>
            <p:nvPr/>
          </p:nvSpPr>
          <p:spPr>
            <a:xfrm>
              <a:off x="3900502" y="1265258"/>
              <a:ext cx="1771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g2b4e3a7a164_0_0"/>
            <p:cNvSpPr txBox="1"/>
            <p:nvPr/>
          </p:nvSpPr>
          <p:spPr>
            <a:xfrm>
              <a:off x="3900502" y="1265258"/>
              <a:ext cx="1771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Roads</a:t>
              </a:r>
              <a:endParaRPr/>
            </a:p>
          </p:txBody>
        </p:sp>
        <p:sp>
          <p:nvSpPr>
            <p:cNvPr id="249" name="Google Shape;249;g2b4e3a7a164_0_0"/>
            <p:cNvSpPr/>
            <p:nvPr/>
          </p:nvSpPr>
          <p:spPr>
            <a:xfrm>
              <a:off x="5848892" y="44904"/>
              <a:ext cx="1771200" cy="122040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stretch>
                <a:fillRect l="-15628" t="-13758" r="-10849" b="-785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g2b4e3a7a164_0_0"/>
            <p:cNvSpPr/>
            <p:nvPr/>
          </p:nvSpPr>
          <p:spPr>
            <a:xfrm>
              <a:off x="5848892" y="1265258"/>
              <a:ext cx="1771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g2b4e3a7a164_0_0"/>
            <p:cNvSpPr txBox="1"/>
            <p:nvPr/>
          </p:nvSpPr>
          <p:spPr>
            <a:xfrm>
              <a:off x="5848892" y="1265258"/>
              <a:ext cx="1771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Safekeeping</a:t>
              </a:r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156" r="8155"/>
          <a:stretch/>
        </p:blipFill>
        <p:spPr>
          <a:xfrm>
            <a:off x="-1" y="1"/>
            <a:ext cx="86094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 txBox="1">
            <a:spLocks noGrp="1"/>
          </p:cNvSpPr>
          <p:nvPr>
            <p:ph type="body" idx="1"/>
          </p:nvPr>
        </p:nvSpPr>
        <p:spPr>
          <a:xfrm>
            <a:off x="8809704" y="2057400"/>
            <a:ext cx="317582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0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b="1"/>
              <a:t>Chrysalis serves people navigating barriers to the workforce </a:t>
            </a:r>
            <a:r>
              <a:rPr lang="en-US"/>
              <a:t>by offering a job-readiness program, individualized supportive services, and paid transitional employment. </a:t>
            </a:r>
            <a:br>
              <a:rPr lang="en-US"/>
            </a:br>
            <a:r>
              <a:rPr lang="en-US"/>
              <a:t>We empower our clients on their pathway to </a:t>
            </a:r>
            <a:r>
              <a:rPr lang="en-US" b="1"/>
              <a:t>stability, security, and fulfillment in their work and lives.</a:t>
            </a:r>
            <a:endParaRPr/>
          </a:p>
        </p:txBody>
      </p:sp>
      <p:pic>
        <p:nvPicPr>
          <p:cNvPr id="131" name="Google Shape;13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6683" y="891665"/>
            <a:ext cx="2825545" cy="82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6826350" y="-45425"/>
            <a:ext cx="5365800" cy="6922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l="20710" t="23367" b="23366"/>
          <a:stretch/>
        </p:blipFill>
        <p:spPr>
          <a:xfrm>
            <a:off x="-1" y="0"/>
            <a:ext cx="6826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/>
          <p:nvPr/>
        </p:nvSpPr>
        <p:spPr>
          <a:xfrm>
            <a:off x="9397199" y="1494484"/>
            <a:ext cx="431100" cy="9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w="9525" cap="flat" cmpd="sng">
            <a:solidFill>
              <a:srgbClr val="B53910"/>
            </a:solidFill>
            <a:prstDash val="solid"/>
            <a:miter lim="800000"/>
            <a:headEnd type="none" w="sm" len="sm"/>
            <a:tailEnd type="stealth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9601136" y="928297"/>
            <a:ext cx="23077" cy="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Verdana"/>
              <a:buNone/>
            </a:pPr>
            <a:endParaRPr sz="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7392256" y="938182"/>
            <a:ext cx="2006700" cy="1203900"/>
          </a:xfrm>
          <a:prstGeom prst="rect">
            <a:avLst/>
          </a:prstGeom>
          <a:noFill/>
          <a:ln w="12700" cap="flat" cmpd="sng">
            <a:solidFill>
              <a:srgbClr val="B63B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7392256" y="938182"/>
            <a:ext cx="2006700" cy="1203900"/>
          </a:xfrm>
          <a:prstGeom prst="rect">
            <a:avLst/>
          </a:prstGeom>
          <a:noFill/>
          <a:ln w="9525" cap="flat" cmpd="sng">
            <a:solidFill>
              <a:srgbClr val="B53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9350" tIns="149350" rIns="149350" bIns="149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</a:pPr>
            <a:r>
              <a:rPr lang="en-US" sz="21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Orientation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8395628" y="2140427"/>
            <a:ext cx="2468400" cy="43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4762"/>
                </a:lnTo>
                <a:lnTo>
                  <a:pt x="0" y="64762"/>
                </a:ln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93A12A"/>
            </a:solidFill>
            <a:prstDash val="solid"/>
            <a:miter lim="800000"/>
            <a:headEnd type="none" w="sm" len="sm"/>
            <a:tailEnd type="stealth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9566998" y="1743995"/>
            <a:ext cx="125553" cy="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Verdana"/>
              <a:buNone/>
            </a:pPr>
            <a:endParaRPr sz="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9860550" y="938182"/>
            <a:ext cx="2006700" cy="12039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9860550" y="938182"/>
            <a:ext cx="20067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350" tIns="149350" rIns="149350" bIns="149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</a:pPr>
            <a:r>
              <a:rPr lang="en-US" sz="21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Enrollment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9397199" y="3160081"/>
            <a:ext cx="431100" cy="9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w="9525" cap="flat" cmpd="sng">
            <a:solidFill>
              <a:srgbClr val="548992"/>
            </a:solidFill>
            <a:prstDash val="solid"/>
            <a:miter lim="800000"/>
            <a:headEnd type="none" w="sm" len="sm"/>
            <a:tailEnd type="stealth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9601136" y="2593893"/>
            <a:ext cx="23077" cy="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Verdana"/>
              <a:buNone/>
            </a:pPr>
            <a:endParaRPr sz="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7392256" y="2603778"/>
            <a:ext cx="2006700" cy="1203900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7392256" y="2603778"/>
            <a:ext cx="20067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350" tIns="149350" rIns="149350" bIns="149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</a:pPr>
            <a:r>
              <a:rPr lang="en-US" sz="21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Job Preparation Class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8395628" y="3806024"/>
            <a:ext cx="2468400" cy="43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4762"/>
                </a:lnTo>
                <a:lnTo>
                  <a:pt x="0" y="64762"/>
                </a:ln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939597"/>
            </a:solidFill>
            <a:prstDash val="solid"/>
            <a:miter lim="800000"/>
            <a:headEnd type="none" w="sm" len="sm"/>
            <a:tailEnd type="stealth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"/>
          <p:cNvSpPr txBox="1"/>
          <p:nvPr/>
        </p:nvSpPr>
        <p:spPr>
          <a:xfrm>
            <a:off x="9566998" y="3409591"/>
            <a:ext cx="125553" cy="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Verdana"/>
              <a:buNone/>
            </a:pPr>
            <a:endParaRPr sz="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9860550" y="2603778"/>
            <a:ext cx="2006700" cy="12039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9860550" y="2603778"/>
            <a:ext cx="20067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350" tIns="149350" rIns="149350" bIns="149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</a:pPr>
            <a:r>
              <a:rPr lang="en-US" sz="21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Resume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9584853" y="5075778"/>
            <a:ext cx="127388" cy="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Verdana"/>
              <a:buNone/>
            </a:pPr>
            <a:endParaRPr sz="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9397199" y="4814874"/>
            <a:ext cx="431100" cy="9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w="9525" cap="flat" cmpd="sng">
            <a:solidFill>
              <a:srgbClr val="93A12A"/>
            </a:solidFill>
            <a:prstDash val="solid"/>
            <a:miter lim="800000"/>
            <a:headEnd type="none" w="sm" len="sm"/>
            <a:tailEnd type="stealth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9601136" y="4248686"/>
            <a:ext cx="23100" cy="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Verdana"/>
              <a:buNone/>
            </a:pPr>
            <a:endParaRPr sz="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7392256" y="4258571"/>
            <a:ext cx="2006700" cy="12039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7392256" y="4258571"/>
            <a:ext cx="20067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350" tIns="149350" rIns="149350" bIns="149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</a:pPr>
            <a:r>
              <a:rPr lang="en-US" sz="21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Job Search Phase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9860550" y="4258571"/>
            <a:ext cx="2006700" cy="1203900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"/>
          <p:cNvSpPr txBox="1"/>
          <p:nvPr/>
        </p:nvSpPr>
        <p:spPr>
          <a:xfrm>
            <a:off x="9860550" y="4258571"/>
            <a:ext cx="20067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350" tIns="149350" rIns="149350" bIns="149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</a:pPr>
            <a:r>
              <a:rPr lang="en-US" sz="21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Obtain a job!</a:t>
            </a:r>
            <a:endParaRPr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650" r="511"/>
          <a:stretch/>
        </p:blipFill>
        <p:spPr>
          <a:xfrm>
            <a:off x="-1" y="1"/>
            <a:ext cx="86094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>
            <a:spLocks noGrp="1"/>
          </p:cNvSpPr>
          <p:nvPr>
            <p:ph type="body" idx="1"/>
          </p:nvPr>
        </p:nvSpPr>
        <p:spPr>
          <a:xfrm>
            <a:off x="8809704" y="2057400"/>
            <a:ext cx="317582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0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b="1"/>
              <a:t>Job-readiness Curriculum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en-US" sz="1600" b="1"/>
              <a:t>Job Search Ready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en-US" sz="1600" b="1"/>
              <a:t>Job Applications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en-US" sz="1600" b="1"/>
              <a:t>Soft Skills </a:t>
            </a:r>
            <a:r>
              <a:rPr lang="en-US" sz="1600" b="1" i="1"/>
              <a:t>or</a:t>
            </a:r>
            <a:r>
              <a:rPr lang="en-US" sz="1600" b="1"/>
              <a:t> Soft Skills for Reentry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en-US" sz="1600" b="1"/>
              <a:t>Workplace Success </a:t>
            </a:r>
            <a:endParaRPr sz="1600" b="1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600"/>
              <a:buChar char="▪"/>
            </a:pPr>
            <a:r>
              <a:rPr lang="en-US" b="1"/>
              <a:t>Resume preparation </a:t>
            </a:r>
            <a:endParaRPr b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b="1"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6683" y="891665"/>
            <a:ext cx="2825545" cy="82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081" r="8081"/>
          <a:stretch/>
        </p:blipFill>
        <p:spPr>
          <a:xfrm>
            <a:off x="-1" y="1"/>
            <a:ext cx="86094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>
            <a:spLocks noGrp="1"/>
          </p:cNvSpPr>
          <p:nvPr>
            <p:ph type="body" idx="1"/>
          </p:nvPr>
        </p:nvSpPr>
        <p:spPr>
          <a:xfrm>
            <a:off x="8809704" y="2057400"/>
            <a:ext cx="317582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0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en-US" sz="1600"/>
              <a:t>Work wardrobe &amp; hygiene products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en-US" sz="1600"/>
              <a:t>Transportation &amp; scholarship funds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en-US"/>
              <a:t>Access to mental health counselors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b="1"/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6683" y="891665"/>
            <a:ext cx="2825545" cy="82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199" r="8198"/>
          <a:stretch/>
        </p:blipFill>
        <p:spPr>
          <a:xfrm>
            <a:off x="-1" y="1"/>
            <a:ext cx="86094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>
            <a:spLocks noGrp="1"/>
          </p:cNvSpPr>
          <p:nvPr>
            <p:ph type="body" idx="1"/>
          </p:nvPr>
        </p:nvSpPr>
        <p:spPr>
          <a:xfrm>
            <a:off x="8809704" y="2057400"/>
            <a:ext cx="317582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0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en-US" sz="1600" dirty="0"/>
              <a:t>Computer lab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en-US" dirty="0"/>
              <a:t>P</a:t>
            </a:r>
            <a:r>
              <a:rPr lang="en-US" sz="1600" dirty="0"/>
              <a:t>hone access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en-US" dirty="0"/>
              <a:t>Printer/copy access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en-US" sz="1600" dirty="0"/>
              <a:t>Mail receiving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b="1" dirty="0"/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6683" y="891665"/>
            <a:ext cx="2825545" cy="82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>
            <a:spLocks noGrp="1"/>
          </p:cNvSpPr>
          <p:nvPr>
            <p:ph type="body" idx="1"/>
          </p:nvPr>
        </p:nvSpPr>
        <p:spPr>
          <a:xfrm>
            <a:off x="1056640" y="2078798"/>
            <a:ext cx="5243830" cy="29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</a:pPr>
            <a:r>
              <a:rPr lang="en-US" sz="3300" b="1" dirty="0"/>
              <a:t>1,594</a:t>
            </a:r>
            <a:r>
              <a:rPr lang="en-US" sz="3300" dirty="0"/>
              <a:t> clients secured employment.</a:t>
            </a:r>
            <a:br>
              <a:rPr lang="en-US" sz="3300" dirty="0"/>
            </a:br>
            <a:endParaRPr lang="en-US" sz="3300"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</a:pPr>
            <a:r>
              <a:rPr lang="en-US" sz="1200" i="1" dirty="0"/>
              <a:t>2022 program results</a:t>
            </a:r>
            <a:endParaRPr dirty="0"/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 l="27580" t="11726" r="21928"/>
          <a:stretch/>
        </p:blipFill>
        <p:spPr>
          <a:xfrm>
            <a:off x="6546851" y="285749"/>
            <a:ext cx="5351780" cy="6241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76CF-0E6C-6BA6-1F3C-B6E3C782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RISE &amp; EMPLOYMENT SOCIAL ENTERPRISES (ESE’s)</a:t>
            </a:r>
          </a:p>
        </p:txBody>
      </p:sp>
    </p:spTree>
    <p:extLst>
      <p:ext uri="{BB962C8B-B14F-4D97-AF65-F5344CB8AC3E}">
        <p14:creationId xmlns:p14="http://schemas.microsoft.com/office/powerpoint/2010/main" val="136761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C9102D-95EB-1F4D-5718-DE2251D4FAE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089214" y="457200"/>
            <a:ext cx="7266360" cy="5943600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Purpose</a:t>
            </a:r>
            <a:r>
              <a:rPr lang="en-US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: to help people with high barriers to employment find permanent employment - specifically to help those impacted by homelessness.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100" dirty="0">
              <a:effectLst/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Funded by LA County Dept of Economic Opportunity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(Measure H $) and LA City Employment and Workforce Development Department (City General Fund $).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100" dirty="0">
              <a:effectLst/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By connecting Social Enterprises with WorkSource Centers and AJCCs, the program is designed to create a pathway from unemployment to transitional employment to permanent employment.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100" dirty="0">
              <a:effectLst/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Participants have access to free and low-cost resources. 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Eligibility</a:t>
            </a:r>
            <a:r>
              <a:rPr lang="en-US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: </a:t>
            </a:r>
          </a:p>
          <a:p>
            <a:pPr marL="914400" lvl="2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Work in a social enterprise</a:t>
            </a:r>
          </a:p>
          <a:p>
            <a:pPr marL="914400" lvl="2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LA County resident</a:t>
            </a:r>
          </a:p>
          <a:p>
            <a:pPr marL="914400" lvl="2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Over 18 </a:t>
            </a:r>
            <a:r>
              <a:rPr lang="en-US" sz="2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yrs</a:t>
            </a:r>
            <a:r>
              <a:rPr lang="en-US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 old</a:t>
            </a:r>
          </a:p>
          <a:p>
            <a:pPr marL="914400" lvl="2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Not a previous LA:RISE participant</a:t>
            </a: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pPr marL="914400" lvl="2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Interested in permanent employment and not currently employed in permanent employment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A9E2B-26BF-EDE0-FB51-D5B149F97F2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6426" y="977864"/>
            <a:ext cx="3252788" cy="1095485"/>
          </a:xfrm>
        </p:spPr>
        <p:txBody>
          <a:bodyPr>
            <a:normAutofit/>
          </a:bodyPr>
          <a:lstStyle/>
          <a:p>
            <a:pPr marL="101600" indent="0" algn="l">
              <a:buNone/>
            </a:pPr>
            <a:r>
              <a:rPr lang="en-US" sz="5000" b="1" u="sng" dirty="0"/>
              <a:t>LA RISE </a:t>
            </a:r>
          </a:p>
        </p:txBody>
      </p:sp>
    </p:spTree>
    <p:extLst>
      <p:ext uri="{BB962C8B-B14F-4D97-AF65-F5344CB8AC3E}">
        <p14:creationId xmlns:p14="http://schemas.microsoft.com/office/powerpoint/2010/main" val="2304074881"/>
      </p:ext>
    </p:extLst>
  </p:cSld>
  <p:clrMapOvr>
    <a:masterClrMapping/>
  </p:clrMapOvr>
</p:sld>
</file>

<file path=ppt/theme/theme1.xml><?xml version="1.0" encoding="utf-8"?>
<a:theme xmlns:a="http://schemas.openxmlformats.org/drawingml/2006/main" name="Chrysalis">
  <a:themeElements>
    <a:clrScheme name="Chrysalis">
      <a:dk1>
        <a:srgbClr val="000000"/>
      </a:dk1>
      <a:lt1>
        <a:srgbClr val="FFFFFF"/>
      </a:lt1>
      <a:dk2>
        <a:srgbClr val="636466"/>
      </a:dk2>
      <a:lt2>
        <a:srgbClr val="C7C8CA"/>
      </a:lt2>
      <a:accent1>
        <a:srgbClr val="B63B12"/>
      </a:accent1>
      <a:accent2>
        <a:srgbClr val="B63B12"/>
      </a:accent2>
      <a:accent3>
        <a:srgbClr val="93A12D"/>
      </a:accent3>
      <a:accent4>
        <a:srgbClr val="568993"/>
      </a:accent4>
      <a:accent5>
        <a:srgbClr val="939598"/>
      </a:accent5>
      <a:accent6>
        <a:srgbClr val="636466"/>
      </a:accent6>
      <a:hlink>
        <a:srgbClr val="568993"/>
      </a:hlink>
      <a:folHlink>
        <a:srgbClr val="B63B1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854</Words>
  <Application>Microsoft Office PowerPoint</Application>
  <PresentationFormat>Widescreen</PresentationFormat>
  <Paragraphs>108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Noto Sans Symbols</vt:lpstr>
      <vt:lpstr>Century Gothic</vt:lpstr>
      <vt:lpstr>Verdana</vt:lpstr>
      <vt:lpstr>Calibri</vt:lpstr>
      <vt:lpstr>Aptos</vt:lpstr>
      <vt:lpstr>Courier New</vt:lpstr>
      <vt:lpstr>Chrysalis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RISE &amp; EMPLOYMENT SOCIAL ENTERPRISES (ESE’s)</vt:lpstr>
      <vt:lpstr>PowerPoint Presentation</vt:lpstr>
      <vt:lpstr>Chrysalis Enterprises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Mallory Loring</dc:creator>
  <cp:lastModifiedBy>Bianca Smith</cp:lastModifiedBy>
  <cp:revision>3</cp:revision>
  <dcterms:created xsi:type="dcterms:W3CDTF">2019-06-22T06:03:52Z</dcterms:created>
  <dcterms:modified xsi:type="dcterms:W3CDTF">2024-02-15T16:03:14Z</dcterms:modified>
</cp:coreProperties>
</file>